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E6667-0F0A-442E-A930-C40F31F3E65B}" type="datetimeFigureOut">
              <a:rPr lang="nl-NL" smtClean="0"/>
              <a:t>28-6-2019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35706-C2AA-4DDC-A99B-957B2E9A36A1}" type="slidenum">
              <a:rPr lang="nl-NL" smtClean="0"/>
              <a:t>‹nr.›</a:t>
            </a:fld>
            <a:endParaRPr lang="nl-NL"/>
          </a:p>
        </p:txBody>
      </p:sp>
    </p:spTree>
    <p:extLst>
      <p:ext uri="{BB962C8B-B14F-4D97-AF65-F5344CB8AC3E}">
        <p14:creationId xmlns:p14="http://schemas.microsoft.com/office/powerpoint/2010/main" val="2173864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26"/>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9pPr>
          </a:lstStyle>
          <a:p>
            <a:pPr eaLnBrk="1"/>
            <a:fld id="{68BB8258-D1D5-498D-B35C-869554580574}" type="slidenum">
              <a:rPr lang="nl-NL" smtClean="0">
                <a:solidFill>
                  <a:srgbClr val="000000"/>
                </a:solidFill>
                <a:latin typeface="Times New Roman" pitchFamily="16" charset="0"/>
              </a:rPr>
              <a:pPr eaLnBrk="1"/>
              <a:t>1</a:t>
            </a:fld>
            <a:endParaRPr lang="nl-NL" smtClean="0">
              <a:solidFill>
                <a:srgbClr val="000000"/>
              </a:solidFill>
              <a:latin typeface="Times New Roman" pitchFamily="16" charset="0"/>
            </a:endParaRPr>
          </a:p>
        </p:txBody>
      </p:sp>
      <p:sp>
        <p:nvSpPr>
          <p:cNvPr id="58371" name="Rectangle 1"/>
          <p:cNvSpPr>
            <a:spLocks noGrp="1" noRot="1" noChangeAspect="1" noChangeArrowheads="1" noTextEdit="1"/>
          </p:cNvSpPr>
          <p:nvPr>
            <p:ph type="sldImg"/>
          </p:nvPr>
        </p:nvSpPr>
        <p:spPr>
          <a:xfrm>
            <a:off x="625475" y="862013"/>
            <a:ext cx="5854700"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p>
        </p:txBody>
      </p:sp>
      <p:sp>
        <p:nvSpPr>
          <p:cNvPr id="58373" name="Text Box 3"/>
          <p:cNvSpPr txBox="1">
            <a:spLocks noChangeArrowheads="1"/>
          </p:cNvSpPr>
          <p:nvPr/>
        </p:nvSpPr>
        <p:spPr bwMode="auto">
          <a:xfrm>
            <a:off x="608664" y="4273160"/>
            <a:ext cx="6022492" cy="24815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eaLnBrk="1">
              <a:buClrTx/>
              <a:buFontTx/>
              <a:buNone/>
            </a:pPr>
            <a:r>
              <a:rPr lang="nl-NL" sz="1100">
                <a:solidFill>
                  <a:srgbClr val="000000"/>
                </a:solidFill>
              </a:rPr>
              <a:t>Start onderdeel 1 van cursusdag 1: De quiz</a:t>
            </a:r>
          </a:p>
          <a:p>
            <a:pPr eaLnBrk="1">
              <a:buClrTx/>
              <a:buFontTx/>
              <a:buNone/>
            </a:pPr>
            <a:endParaRPr lang="nl-NL" sz="1100">
              <a:solidFill>
                <a:srgbClr val="000000"/>
              </a:solidFill>
            </a:endParaRPr>
          </a:p>
          <a:p>
            <a:pPr eaLnBrk="1">
              <a:buClrTx/>
              <a:buFontTx/>
              <a:buNone/>
            </a:pPr>
            <a:r>
              <a:rPr lang="nl-NL" sz="1100">
                <a:solidFill>
                  <a:srgbClr val="000000"/>
                </a:solidFill>
              </a:rPr>
              <a:t>De VHG heeft rondom het concept van de levende tuin deze quiz samengesteld:</a:t>
            </a:r>
          </a:p>
          <a:p>
            <a:pPr eaLnBrk="1">
              <a:buClrTx/>
              <a:buFontTx/>
              <a:buNone/>
            </a:pPr>
            <a:r>
              <a:rPr lang="nl-NL" sz="1100">
                <a:solidFill>
                  <a:srgbClr val="000000"/>
                </a:solidFill>
              </a:rPr>
              <a:t>Zie hiervoor Facebook pagina:  https://www.facebook.com/langlevendetuin/app_1411886972357755</a:t>
            </a:r>
          </a:p>
          <a:p>
            <a:pPr eaLnBrk="1">
              <a:buClrTx/>
              <a:buFontTx/>
              <a:buNone/>
            </a:pPr>
            <a:endParaRPr lang="nl-NL" sz="1100">
              <a:solidFill>
                <a:srgbClr val="000000"/>
              </a:solidFill>
            </a:endParaRPr>
          </a:p>
          <a:p>
            <a:pPr eaLnBrk="1">
              <a:buClrTx/>
              <a:buFontTx/>
              <a:buNone/>
            </a:pPr>
            <a:r>
              <a:rPr lang="nl-NL" sz="1100">
                <a:solidFill>
                  <a:srgbClr val="000000"/>
                </a:solidFill>
              </a:rPr>
              <a:t>Aan iedere cursist wordt een enquêteformulier uitgereikt met multiple choice vragen, zie bijlage 1.1</a:t>
            </a:r>
          </a:p>
          <a:p>
            <a:pPr eaLnBrk="1">
              <a:buClrTx/>
              <a:buFontTx/>
              <a:buNone/>
            </a:pPr>
            <a:endParaRPr lang="nl-NL" sz="1100">
              <a:solidFill>
                <a:srgbClr val="000000"/>
              </a:solidFill>
            </a:endParaRPr>
          </a:p>
          <a:p>
            <a:pPr eaLnBrk="1">
              <a:buClrTx/>
              <a:buFontTx/>
              <a:buNone/>
            </a:pPr>
            <a:r>
              <a:rPr lang="nl-NL" sz="1100">
                <a:solidFill>
                  <a:srgbClr val="000000"/>
                </a:solidFill>
              </a:rPr>
              <a:t>De sheets die hierna volgen, worden gebruikt bij de bespreking van de antwoorden.</a:t>
            </a:r>
          </a:p>
          <a:p>
            <a:pPr eaLnBrk="1">
              <a:buClrTx/>
              <a:buFontTx/>
              <a:buNone/>
            </a:pPr>
            <a:endParaRPr lang="nl-NL" sz="1100">
              <a:solidFill>
                <a:srgbClr val="000000"/>
              </a:solidFill>
            </a:endParaRPr>
          </a:p>
          <a:p>
            <a:pPr eaLnBrk="1">
              <a:buClrTx/>
              <a:buFontTx/>
              <a:buNone/>
            </a:pPr>
            <a:endParaRPr lang="nl-NL" sz="1100">
              <a:solidFill>
                <a:srgbClr val="000000"/>
              </a:solidFill>
            </a:endParaRPr>
          </a:p>
          <a:p>
            <a:pPr eaLnBrk="1">
              <a:buClrTx/>
              <a:buFontTx/>
              <a:buNone/>
            </a:pPr>
            <a:endParaRPr lang="nl-NL" sz="1100">
              <a:solidFill>
                <a:srgbClr val="000000"/>
              </a:solidFill>
            </a:endParaRPr>
          </a:p>
        </p:txBody>
      </p:sp>
    </p:spTree>
    <p:extLst>
      <p:ext uri="{BB962C8B-B14F-4D97-AF65-F5344CB8AC3E}">
        <p14:creationId xmlns:p14="http://schemas.microsoft.com/office/powerpoint/2010/main" val="1323594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26"/>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9pPr>
          </a:lstStyle>
          <a:p>
            <a:pPr eaLnBrk="1"/>
            <a:fld id="{14F89A39-D1C5-408C-AFF9-A3CEA7EC5135}" type="slidenum">
              <a:rPr lang="nl-NL" smtClean="0">
                <a:solidFill>
                  <a:srgbClr val="000000"/>
                </a:solidFill>
                <a:latin typeface="Times New Roman" pitchFamily="16" charset="0"/>
              </a:rPr>
              <a:pPr eaLnBrk="1"/>
              <a:t>10</a:t>
            </a:fld>
            <a:endParaRPr lang="nl-NL" smtClean="0">
              <a:solidFill>
                <a:srgbClr val="000000"/>
              </a:solidFill>
              <a:latin typeface="Times New Roman" pitchFamily="16" charset="0"/>
            </a:endParaRPr>
          </a:p>
        </p:txBody>
      </p:sp>
      <p:sp>
        <p:nvSpPr>
          <p:cNvPr id="67587" name="Rectangle 1"/>
          <p:cNvSpPr>
            <a:spLocks noGrp="1" noRot="1" noChangeAspect="1" noChangeArrowheads="1" noTextEdit="1"/>
          </p:cNvSpPr>
          <p:nvPr>
            <p:ph type="sldImg"/>
          </p:nvPr>
        </p:nvSpPr>
        <p:spPr>
          <a:xfrm>
            <a:off x="625475" y="862013"/>
            <a:ext cx="5854700"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p>
        </p:txBody>
      </p:sp>
      <p:sp>
        <p:nvSpPr>
          <p:cNvPr id="67589" name="Text Box 3"/>
          <p:cNvSpPr txBox="1">
            <a:spLocks noChangeArrowheads="1"/>
          </p:cNvSpPr>
          <p:nvPr/>
        </p:nvSpPr>
        <p:spPr bwMode="auto">
          <a:xfrm>
            <a:off x="608664" y="4411445"/>
            <a:ext cx="5750980" cy="249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eaLnBrk="1">
              <a:buClrTx/>
              <a:buFontTx/>
              <a:buNone/>
            </a:pPr>
            <a:r>
              <a:rPr lang="nl-NL" sz="1100" dirty="0">
                <a:solidFill>
                  <a:srgbClr val="000000"/>
                </a:solidFill>
              </a:rPr>
              <a:t>Goede antwoord: bagger uit de sloot</a:t>
            </a:r>
          </a:p>
          <a:p>
            <a:pPr eaLnBrk="1">
              <a:buClrTx/>
              <a:buFontTx/>
              <a:buNone/>
            </a:pPr>
            <a:endParaRPr lang="nl-NL" sz="1100" dirty="0">
              <a:solidFill>
                <a:srgbClr val="000000"/>
              </a:solidFill>
            </a:endParaRPr>
          </a:p>
          <a:p>
            <a:pPr eaLnBrk="1">
              <a:buClrTx/>
              <a:buFontTx/>
              <a:buNone/>
            </a:pPr>
            <a:r>
              <a:rPr lang="nl-NL" sz="1100" dirty="0">
                <a:solidFill>
                  <a:srgbClr val="000000"/>
                </a:solidFill>
              </a:rPr>
              <a:t>Bagger uit de sloot is vaak verontreinigd met een groot aantal componenten. </a:t>
            </a:r>
          </a:p>
        </p:txBody>
      </p:sp>
    </p:spTree>
    <p:extLst>
      <p:ext uri="{BB962C8B-B14F-4D97-AF65-F5344CB8AC3E}">
        <p14:creationId xmlns:p14="http://schemas.microsoft.com/office/powerpoint/2010/main" val="2898256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26"/>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9pPr>
          </a:lstStyle>
          <a:p>
            <a:pPr eaLnBrk="1"/>
            <a:fld id="{D005A43D-46D3-4326-B662-A0CC9EB26BC8}" type="slidenum">
              <a:rPr lang="nl-NL" smtClean="0">
                <a:solidFill>
                  <a:srgbClr val="000000"/>
                </a:solidFill>
                <a:latin typeface="Times New Roman" pitchFamily="16" charset="0"/>
              </a:rPr>
              <a:pPr eaLnBrk="1"/>
              <a:t>2</a:t>
            </a:fld>
            <a:endParaRPr lang="nl-NL" smtClean="0">
              <a:solidFill>
                <a:srgbClr val="000000"/>
              </a:solidFill>
              <a:latin typeface="Times New Roman" pitchFamily="16" charset="0"/>
            </a:endParaRPr>
          </a:p>
        </p:txBody>
      </p:sp>
      <p:sp>
        <p:nvSpPr>
          <p:cNvPr id="59395" name="Rectangle 1"/>
          <p:cNvSpPr>
            <a:spLocks noGrp="1" noRot="1" noChangeAspect="1" noChangeArrowheads="1" noTextEdit="1"/>
          </p:cNvSpPr>
          <p:nvPr>
            <p:ph type="sldImg"/>
          </p:nvPr>
        </p:nvSpPr>
        <p:spPr>
          <a:xfrm>
            <a:off x="625475" y="862013"/>
            <a:ext cx="5854700"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6" name="Text Box 2"/>
          <p:cNvSpPr txBox="1">
            <a:spLocks noChangeArrowheads="1"/>
          </p:cNvSpPr>
          <p:nvPr/>
        </p:nvSpPr>
        <p:spPr bwMode="auto">
          <a:xfrm>
            <a:off x="677288" y="4479828"/>
            <a:ext cx="5750980" cy="3877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p>
        </p:txBody>
      </p:sp>
      <p:sp>
        <p:nvSpPr>
          <p:cNvPr id="59397" name="Text Box 3"/>
          <p:cNvSpPr txBox="1">
            <a:spLocks noChangeArrowheads="1"/>
          </p:cNvSpPr>
          <p:nvPr/>
        </p:nvSpPr>
        <p:spPr bwMode="auto">
          <a:xfrm>
            <a:off x="610156" y="4548211"/>
            <a:ext cx="5818111" cy="449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eaLnBrk="1">
              <a:buClrTx/>
              <a:buFontTx/>
              <a:buNone/>
            </a:pPr>
            <a:r>
              <a:rPr lang="nl-NL" sz="1100" dirty="0">
                <a:solidFill>
                  <a:srgbClr val="000000"/>
                </a:solidFill>
              </a:rPr>
              <a:t>Goede antwoord: de beuk</a:t>
            </a:r>
          </a:p>
          <a:p>
            <a:pPr eaLnBrk="1">
              <a:buClrTx/>
              <a:buFontTx/>
              <a:buNone/>
            </a:pPr>
            <a:endParaRPr lang="nl-NL" sz="1100" dirty="0">
              <a:solidFill>
                <a:srgbClr val="000000"/>
              </a:solidFill>
            </a:endParaRPr>
          </a:p>
          <a:p>
            <a:pPr eaLnBrk="1">
              <a:buClrTx/>
              <a:buFontTx/>
              <a:buNone/>
            </a:pPr>
            <a:r>
              <a:rPr lang="nl-NL" sz="1100" dirty="0">
                <a:solidFill>
                  <a:srgbClr val="000000"/>
                </a:solidFill>
              </a:rPr>
              <a:t>Luchtverontreiniging is een cocktail van vele componenten. De belangrijkste componenten zijn: (1) </a:t>
            </a:r>
            <a:r>
              <a:rPr lang="nl-NL" sz="1100" dirty="0" err="1">
                <a:solidFill>
                  <a:srgbClr val="000000"/>
                </a:solidFill>
              </a:rPr>
              <a:t>fijnstof</a:t>
            </a:r>
            <a:r>
              <a:rPr lang="nl-NL" sz="1100" dirty="0">
                <a:solidFill>
                  <a:srgbClr val="000000"/>
                </a:solidFill>
              </a:rPr>
              <a:t>, (2) stikstofoxiden en (3) ozon. In Bijlage 1 van de Handleiding ‘De levende tuin’ voor hoveniers is in een tabel de effectiviteit vermeld waarmee houtige planten deze drie componenten uit de lucht verwijderen.</a:t>
            </a:r>
          </a:p>
          <a:p>
            <a:pPr eaLnBrk="1">
              <a:buClrTx/>
              <a:buFontTx/>
              <a:buNone/>
            </a:pPr>
            <a:endParaRPr lang="nl-NL" sz="1100" dirty="0">
              <a:solidFill>
                <a:srgbClr val="000000"/>
              </a:solidFill>
            </a:endParaRPr>
          </a:p>
          <a:p>
            <a:pPr eaLnBrk="1">
              <a:buClrTx/>
              <a:buFontTx/>
              <a:buNone/>
            </a:pPr>
            <a:r>
              <a:rPr lang="nl-NL" sz="1100" dirty="0">
                <a:solidFill>
                  <a:srgbClr val="000000"/>
                </a:solidFill>
              </a:rPr>
              <a:t>Om het juiste antwoord te vinden moeten de cursisten de getallen in de eerste drie kolommen bij elkaar optellen voor ieder van de drie genoemde soorten. Beuk komt er dan als beste uit. Grove den verwijdert weliswaar de meeste </a:t>
            </a:r>
            <a:r>
              <a:rPr lang="nl-NL" sz="1100" dirty="0" err="1">
                <a:solidFill>
                  <a:srgbClr val="000000"/>
                </a:solidFill>
              </a:rPr>
              <a:t>fijnstof</a:t>
            </a:r>
            <a:r>
              <a:rPr lang="nl-NL" sz="1100" dirty="0">
                <a:solidFill>
                  <a:srgbClr val="000000"/>
                </a:solidFill>
              </a:rPr>
              <a:t> maar </a:t>
            </a:r>
            <a:r>
              <a:rPr lang="nl-NL" sz="1100" dirty="0" err="1">
                <a:solidFill>
                  <a:srgbClr val="000000"/>
                </a:solidFill>
              </a:rPr>
              <a:t>fijnstof</a:t>
            </a:r>
            <a:r>
              <a:rPr lang="nl-NL" sz="1100" dirty="0">
                <a:solidFill>
                  <a:srgbClr val="000000"/>
                </a:solidFill>
              </a:rPr>
              <a:t> is slechts één van de componenten van luchtverontreiniging.</a:t>
            </a:r>
          </a:p>
          <a:p>
            <a:pPr eaLnBrk="1">
              <a:buClrTx/>
              <a:buFontTx/>
              <a:buNone/>
            </a:pPr>
            <a:endParaRPr lang="nl-NL" sz="1100" dirty="0">
              <a:solidFill>
                <a:srgbClr val="000000"/>
              </a:solidFill>
            </a:endParaRPr>
          </a:p>
          <a:p>
            <a:pPr eaLnBrk="1">
              <a:buClrTx/>
              <a:buFontTx/>
              <a:buNone/>
            </a:pPr>
            <a:r>
              <a:rPr lang="nl-NL" sz="1100" dirty="0">
                <a:solidFill>
                  <a:srgbClr val="000000"/>
                </a:solidFill>
              </a:rPr>
              <a:t>Lastige vraag, daarom direct discussie is goed! Cursisten moeten zich bewust worden van het volgende. Indien een klant beplanting wenst om de luchtkwaliteit te verbeteren, dan moet er eerst worden doorgevraagd om welk type luchtverontreiniging het gaat. Gaat het om verbetering van de algemene luchtkwaliteit of gaat het specifiek om een bepaalde component.</a:t>
            </a:r>
          </a:p>
          <a:p>
            <a:pPr eaLnBrk="1">
              <a:buClrTx/>
              <a:buFontTx/>
              <a:buNone/>
            </a:pPr>
            <a:endParaRPr lang="nl-NL" sz="1100" dirty="0">
              <a:solidFill>
                <a:srgbClr val="000000"/>
              </a:solidFill>
            </a:endParaRPr>
          </a:p>
          <a:p>
            <a:pPr eaLnBrk="1">
              <a:buClrTx/>
              <a:buFontTx/>
              <a:buNone/>
            </a:pPr>
            <a:r>
              <a:rPr lang="nl-NL" sz="1100" dirty="0">
                <a:solidFill>
                  <a:srgbClr val="000000"/>
                </a:solidFill>
              </a:rPr>
              <a:t>Rondom het effect van stedelijk groen op de luchtkwaliteit is het volgende leerzame boekje verschenen: Hiemstra, J.A., E. Schoenmaker-van der Bijl en A.E.G. </a:t>
            </a:r>
            <a:r>
              <a:rPr lang="nl-NL" sz="1100" dirty="0" err="1">
                <a:solidFill>
                  <a:srgbClr val="000000"/>
                </a:solidFill>
              </a:rPr>
              <a:t>Tonneijck</a:t>
            </a:r>
            <a:r>
              <a:rPr lang="nl-NL" sz="1100" dirty="0">
                <a:solidFill>
                  <a:srgbClr val="000000"/>
                </a:solidFill>
              </a:rPr>
              <a:t>, 2008. Bomen: Een verademing voor de stad. Uitgave van Plant </a:t>
            </a:r>
            <a:r>
              <a:rPr lang="nl-NL" sz="1100" dirty="0" err="1">
                <a:solidFill>
                  <a:srgbClr val="000000"/>
                </a:solidFill>
              </a:rPr>
              <a:t>Publicity</a:t>
            </a:r>
            <a:r>
              <a:rPr lang="nl-NL" sz="1100" dirty="0">
                <a:solidFill>
                  <a:srgbClr val="000000"/>
                </a:solidFill>
              </a:rPr>
              <a:t> Holland (PPH) en Vereniging van Hoveniers en Groenvoorzieners (VHG).</a:t>
            </a:r>
          </a:p>
          <a:p>
            <a:pPr eaLnBrk="1">
              <a:buClrTx/>
              <a:buFontTx/>
              <a:buNone/>
            </a:pPr>
            <a:endParaRPr lang="nl-NL" sz="1100" dirty="0">
              <a:solidFill>
                <a:srgbClr val="000000"/>
              </a:solidFill>
            </a:endParaRPr>
          </a:p>
          <a:p>
            <a:pPr eaLnBrk="1">
              <a:buClrTx/>
              <a:buFontTx/>
              <a:buNone/>
            </a:pPr>
            <a:r>
              <a:rPr lang="nl-NL" sz="1100" dirty="0">
                <a:solidFill>
                  <a:srgbClr val="000000"/>
                </a:solidFill>
              </a:rPr>
              <a:t>Een digitale versie van dit boekje is aanwezig in de map met interessante literatuur.</a:t>
            </a:r>
          </a:p>
        </p:txBody>
      </p:sp>
    </p:spTree>
    <p:extLst>
      <p:ext uri="{BB962C8B-B14F-4D97-AF65-F5344CB8AC3E}">
        <p14:creationId xmlns:p14="http://schemas.microsoft.com/office/powerpoint/2010/main" val="1308956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26"/>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9pPr>
          </a:lstStyle>
          <a:p>
            <a:pPr eaLnBrk="1"/>
            <a:fld id="{E08F4A2C-1D37-4D4B-9565-3BB8F13A73E8}" type="slidenum">
              <a:rPr lang="nl-NL" smtClean="0">
                <a:solidFill>
                  <a:srgbClr val="000000"/>
                </a:solidFill>
                <a:latin typeface="Times New Roman" pitchFamily="16" charset="0"/>
              </a:rPr>
              <a:pPr eaLnBrk="1"/>
              <a:t>3</a:t>
            </a:fld>
            <a:endParaRPr lang="nl-NL" smtClean="0">
              <a:solidFill>
                <a:srgbClr val="000000"/>
              </a:solidFill>
              <a:latin typeface="Times New Roman" pitchFamily="16" charset="0"/>
            </a:endParaRPr>
          </a:p>
        </p:txBody>
      </p:sp>
      <p:sp>
        <p:nvSpPr>
          <p:cNvPr id="60419" name="Rectangle 1"/>
          <p:cNvSpPr>
            <a:spLocks noGrp="1" noRot="1" noChangeAspect="1" noChangeArrowheads="1" noTextEdit="1"/>
          </p:cNvSpPr>
          <p:nvPr>
            <p:ph type="sldImg"/>
          </p:nvPr>
        </p:nvSpPr>
        <p:spPr>
          <a:xfrm>
            <a:off x="625475" y="862013"/>
            <a:ext cx="5854700"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p>
        </p:txBody>
      </p:sp>
      <p:sp>
        <p:nvSpPr>
          <p:cNvPr id="60421" name="Text Box 3"/>
          <p:cNvSpPr txBox="1">
            <a:spLocks noChangeArrowheads="1"/>
          </p:cNvSpPr>
          <p:nvPr/>
        </p:nvSpPr>
        <p:spPr bwMode="auto">
          <a:xfrm>
            <a:off x="608664" y="4505661"/>
            <a:ext cx="5514758" cy="116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eaLnBrk="1">
              <a:buClrTx/>
              <a:buFontTx/>
              <a:buNone/>
            </a:pPr>
            <a:r>
              <a:rPr lang="nl-NL" sz="1100" dirty="0">
                <a:solidFill>
                  <a:srgbClr val="000000"/>
                </a:solidFill>
              </a:rPr>
              <a:t>Goede antwoord: Gazon of gras</a:t>
            </a:r>
          </a:p>
          <a:p>
            <a:pPr eaLnBrk="1">
              <a:buClrTx/>
              <a:buFontTx/>
              <a:buNone/>
            </a:pPr>
            <a:endParaRPr lang="nl-NL" sz="1100" dirty="0">
              <a:solidFill>
                <a:srgbClr val="000000"/>
              </a:solidFill>
            </a:endParaRPr>
          </a:p>
          <a:p>
            <a:pPr eaLnBrk="1">
              <a:buClrTx/>
              <a:buFontTx/>
              <a:buNone/>
            </a:pPr>
            <a:r>
              <a:rPr lang="nl-NL" sz="1100" dirty="0">
                <a:solidFill>
                  <a:srgbClr val="000000"/>
                </a:solidFill>
              </a:rPr>
              <a:t>In principe zal ook gras net als elke andere plantensoort een zekere hoeveelheid verontreiniging uit water kunnen verwijderen. Gras in het gazon is echter geen water- of moerasplant en zal om die reden ook niet worden toegepast in helofytenfilters.</a:t>
            </a:r>
          </a:p>
        </p:txBody>
      </p:sp>
    </p:spTree>
    <p:extLst>
      <p:ext uri="{BB962C8B-B14F-4D97-AF65-F5344CB8AC3E}">
        <p14:creationId xmlns:p14="http://schemas.microsoft.com/office/powerpoint/2010/main" val="3267286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9pPr>
          </a:lstStyle>
          <a:p>
            <a:pPr eaLnBrk="1"/>
            <a:fld id="{53AF97E5-2FEB-497F-86C6-330861CC8402}" type="slidenum">
              <a:rPr lang="nl-NL" smtClean="0">
                <a:solidFill>
                  <a:srgbClr val="000000"/>
                </a:solidFill>
                <a:latin typeface="Times New Roman" pitchFamily="16" charset="0"/>
              </a:rPr>
              <a:pPr eaLnBrk="1"/>
              <a:t>4</a:t>
            </a:fld>
            <a:endParaRPr lang="nl-NL" smtClean="0">
              <a:solidFill>
                <a:srgbClr val="000000"/>
              </a:solidFill>
              <a:latin typeface="Times New Roman" pitchFamily="16" charset="0"/>
            </a:endParaRPr>
          </a:p>
        </p:txBody>
      </p:sp>
      <p:sp>
        <p:nvSpPr>
          <p:cNvPr id="61443" name="Rectangle 1"/>
          <p:cNvSpPr>
            <a:spLocks noGrp="1" noRot="1" noChangeAspect="1" noChangeArrowheads="1" noTextEdit="1"/>
          </p:cNvSpPr>
          <p:nvPr>
            <p:ph type="sldImg"/>
          </p:nvPr>
        </p:nvSpPr>
        <p:spPr>
          <a:xfrm>
            <a:off x="625475" y="862013"/>
            <a:ext cx="5854700"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p>
        </p:txBody>
      </p:sp>
      <p:sp>
        <p:nvSpPr>
          <p:cNvPr id="61445" name="Text Box 3"/>
          <p:cNvSpPr txBox="1">
            <a:spLocks noChangeArrowheads="1"/>
          </p:cNvSpPr>
          <p:nvPr/>
        </p:nvSpPr>
        <p:spPr bwMode="auto">
          <a:xfrm>
            <a:off x="677288" y="4437278"/>
            <a:ext cx="5886735" cy="9557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eaLnBrk="1">
              <a:buClrTx/>
              <a:buFontTx/>
              <a:buNone/>
            </a:pPr>
            <a:r>
              <a:rPr lang="nl-NL" sz="1100" dirty="0">
                <a:solidFill>
                  <a:srgbClr val="000000"/>
                </a:solidFill>
              </a:rPr>
              <a:t>Goede antwoord: liguster</a:t>
            </a:r>
          </a:p>
          <a:p>
            <a:pPr eaLnBrk="1">
              <a:buClrTx/>
              <a:buFontTx/>
              <a:buNone/>
            </a:pPr>
            <a:endParaRPr lang="nl-NL" sz="1100" dirty="0">
              <a:solidFill>
                <a:srgbClr val="000000"/>
              </a:solidFill>
            </a:endParaRPr>
          </a:p>
          <a:p>
            <a:pPr eaLnBrk="1">
              <a:buClrTx/>
              <a:buSzTx/>
              <a:buFontTx/>
              <a:buNone/>
            </a:pPr>
            <a:r>
              <a:rPr lang="nl-NL" sz="1100" dirty="0">
                <a:solidFill>
                  <a:srgbClr val="000000"/>
                </a:solidFill>
              </a:rPr>
              <a:t>In de Handleiding ‘De levende tuin’ voor hoveniers is op pag. 78-80 een lijst vermeld met vogelvriendelijke beplanting.</a:t>
            </a:r>
          </a:p>
        </p:txBody>
      </p:sp>
    </p:spTree>
    <p:extLst>
      <p:ext uri="{BB962C8B-B14F-4D97-AF65-F5344CB8AC3E}">
        <p14:creationId xmlns:p14="http://schemas.microsoft.com/office/powerpoint/2010/main" val="3389234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26"/>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9pPr>
          </a:lstStyle>
          <a:p>
            <a:pPr eaLnBrk="1"/>
            <a:fld id="{7F50DD3D-8BD7-440E-ADAC-03CF33908889}" type="slidenum">
              <a:rPr lang="nl-NL" smtClean="0">
                <a:solidFill>
                  <a:srgbClr val="000000"/>
                </a:solidFill>
                <a:latin typeface="Times New Roman" pitchFamily="16" charset="0"/>
              </a:rPr>
              <a:pPr eaLnBrk="1"/>
              <a:t>5</a:t>
            </a:fld>
            <a:endParaRPr lang="nl-NL" smtClean="0">
              <a:solidFill>
                <a:srgbClr val="000000"/>
              </a:solidFill>
              <a:latin typeface="Times New Roman" pitchFamily="16" charset="0"/>
            </a:endParaRPr>
          </a:p>
        </p:txBody>
      </p:sp>
      <p:sp>
        <p:nvSpPr>
          <p:cNvPr id="62467" name="Rectangle 1"/>
          <p:cNvSpPr>
            <a:spLocks noGrp="1" noRot="1" noChangeAspect="1" noChangeArrowheads="1" noTextEdit="1"/>
          </p:cNvSpPr>
          <p:nvPr>
            <p:ph type="sldImg"/>
          </p:nvPr>
        </p:nvSpPr>
        <p:spPr>
          <a:xfrm>
            <a:off x="625475" y="862013"/>
            <a:ext cx="5854700"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p>
        </p:txBody>
      </p:sp>
      <p:sp>
        <p:nvSpPr>
          <p:cNvPr id="62469" name="Text Box 3"/>
          <p:cNvSpPr txBox="1">
            <a:spLocks noChangeArrowheads="1"/>
          </p:cNvSpPr>
          <p:nvPr/>
        </p:nvSpPr>
        <p:spPr bwMode="auto">
          <a:xfrm>
            <a:off x="608664" y="4479827"/>
            <a:ext cx="5480959" cy="249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eaLnBrk="1">
              <a:buClrTx/>
              <a:buFontTx/>
              <a:buNone/>
            </a:pPr>
            <a:r>
              <a:rPr lang="nl-NL" sz="1100">
                <a:solidFill>
                  <a:srgbClr val="000000"/>
                </a:solidFill>
              </a:rPr>
              <a:t>Goede antwoord: de levende tuin</a:t>
            </a:r>
          </a:p>
        </p:txBody>
      </p:sp>
    </p:spTree>
    <p:extLst>
      <p:ext uri="{BB962C8B-B14F-4D97-AF65-F5344CB8AC3E}">
        <p14:creationId xmlns:p14="http://schemas.microsoft.com/office/powerpoint/2010/main" val="270678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6"/>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9pPr>
          </a:lstStyle>
          <a:p>
            <a:pPr eaLnBrk="1"/>
            <a:fld id="{5E3398D3-38D9-4C61-8E23-97A3CC027552}" type="slidenum">
              <a:rPr lang="nl-NL" smtClean="0">
                <a:solidFill>
                  <a:srgbClr val="000000"/>
                </a:solidFill>
                <a:latin typeface="Times New Roman" pitchFamily="16" charset="0"/>
              </a:rPr>
              <a:pPr eaLnBrk="1"/>
              <a:t>6</a:t>
            </a:fld>
            <a:endParaRPr lang="nl-NL" smtClean="0">
              <a:solidFill>
                <a:srgbClr val="000000"/>
              </a:solidFill>
              <a:latin typeface="Times New Roman" pitchFamily="16" charset="0"/>
            </a:endParaRPr>
          </a:p>
        </p:txBody>
      </p:sp>
      <p:sp>
        <p:nvSpPr>
          <p:cNvPr id="63491" name="Rectangle 1"/>
          <p:cNvSpPr>
            <a:spLocks noGrp="1" noRot="1" noChangeAspect="1" noChangeArrowheads="1" noTextEdit="1"/>
          </p:cNvSpPr>
          <p:nvPr>
            <p:ph type="sldImg"/>
          </p:nvPr>
        </p:nvSpPr>
        <p:spPr>
          <a:xfrm>
            <a:off x="625475" y="862013"/>
            <a:ext cx="5854700"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2"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p>
        </p:txBody>
      </p:sp>
      <p:sp>
        <p:nvSpPr>
          <p:cNvPr id="63493" name="Text Box 3"/>
          <p:cNvSpPr txBox="1">
            <a:spLocks noChangeArrowheads="1"/>
          </p:cNvSpPr>
          <p:nvPr/>
        </p:nvSpPr>
        <p:spPr bwMode="auto">
          <a:xfrm>
            <a:off x="608664" y="4479828"/>
            <a:ext cx="5615223" cy="964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eaLnBrk="1">
              <a:buClrTx/>
              <a:buFontTx/>
              <a:buNone/>
            </a:pPr>
            <a:r>
              <a:rPr lang="nl-NL" sz="1100">
                <a:solidFill>
                  <a:srgbClr val="000000"/>
                </a:solidFill>
              </a:rPr>
              <a:t>Goede antwoord: het groendak</a:t>
            </a:r>
          </a:p>
          <a:p>
            <a:pPr eaLnBrk="1">
              <a:buClrTx/>
              <a:buFontTx/>
              <a:buNone/>
            </a:pPr>
            <a:endParaRPr lang="nl-NL" sz="1100">
              <a:solidFill>
                <a:srgbClr val="000000"/>
              </a:solidFill>
            </a:endParaRPr>
          </a:p>
          <a:p>
            <a:pPr eaLnBrk="1">
              <a:buClrTx/>
              <a:buFontTx/>
              <a:buNone/>
            </a:pPr>
            <a:r>
              <a:rPr lang="nl-NL" sz="1100">
                <a:solidFill>
                  <a:srgbClr val="000000"/>
                </a:solidFill>
              </a:rPr>
              <a:t>Een extensief groendak, meestal een sedumdak, is minder effectief in het vasthouden van hemelwater dan een semi-intensief of intensief groendak. Als vuistregel geldt dat een groendak minimaal 50% van het hemelwater verwerkt en dus de afstroom door de regenpijp met 50% vermindert.</a:t>
            </a:r>
          </a:p>
          <a:p>
            <a:pPr eaLnBrk="1">
              <a:buClrTx/>
              <a:buFontTx/>
              <a:buNone/>
            </a:pPr>
            <a:endParaRPr lang="nl-NL" sz="1100">
              <a:solidFill>
                <a:srgbClr val="000000"/>
              </a:solidFill>
            </a:endParaRPr>
          </a:p>
          <a:p>
            <a:pPr eaLnBrk="1">
              <a:buClrTx/>
              <a:buFontTx/>
              <a:buNone/>
            </a:pPr>
            <a:endParaRPr lang="nl-NL" sz="1100">
              <a:solidFill>
                <a:srgbClr val="000000"/>
              </a:solidFill>
            </a:endParaRPr>
          </a:p>
        </p:txBody>
      </p:sp>
    </p:spTree>
    <p:extLst>
      <p:ext uri="{BB962C8B-B14F-4D97-AF65-F5344CB8AC3E}">
        <p14:creationId xmlns:p14="http://schemas.microsoft.com/office/powerpoint/2010/main" val="1433893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26"/>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9pPr>
          </a:lstStyle>
          <a:p>
            <a:pPr eaLnBrk="1"/>
            <a:fld id="{D5E5B3E6-3298-45C6-8371-7C0BC2626A8B}" type="slidenum">
              <a:rPr lang="nl-NL" smtClean="0">
                <a:solidFill>
                  <a:srgbClr val="000000"/>
                </a:solidFill>
                <a:latin typeface="Times New Roman" pitchFamily="16" charset="0"/>
              </a:rPr>
              <a:pPr eaLnBrk="1"/>
              <a:t>7</a:t>
            </a:fld>
            <a:endParaRPr lang="nl-NL" smtClean="0">
              <a:solidFill>
                <a:srgbClr val="000000"/>
              </a:solidFill>
              <a:latin typeface="Times New Roman" pitchFamily="16" charset="0"/>
            </a:endParaRPr>
          </a:p>
        </p:txBody>
      </p:sp>
      <p:sp>
        <p:nvSpPr>
          <p:cNvPr id="64515" name="Rectangle 1"/>
          <p:cNvSpPr>
            <a:spLocks noGrp="1" noRot="1" noChangeAspect="1" noChangeArrowheads="1" noTextEdit="1"/>
          </p:cNvSpPr>
          <p:nvPr>
            <p:ph type="sldImg"/>
          </p:nvPr>
        </p:nvSpPr>
        <p:spPr>
          <a:xfrm>
            <a:off x="625475" y="862013"/>
            <a:ext cx="5854700"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p>
        </p:txBody>
      </p:sp>
      <p:sp>
        <p:nvSpPr>
          <p:cNvPr id="64517" name="Text Box 3"/>
          <p:cNvSpPr txBox="1">
            <a:spLocks noChangeArrowheads="1"/>
          </p:cNvSpPr>
          <p:nvPr/>
        </p:nvSpPr>
        <p:spPr bwMode="auto">
          <a:xfrm>
            <a:off x="608664" y="4505661"/>
            <a:ext cx="5750980" cy="1007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eaLnBrk="1">
              <a:buClrTx/>
              <a:buFontTx/>
              <a:buNone/>
            </a:pPr>
            <a:r>
              <a:rPr lang="nl-NL" sz="1100" dirty="0">
                <a:solidFill>
                  <a:srgbClr val="000000"/>
                </a:solidFill>
              </a:rPr>
              <a:t>Goede antwoord: narcis</a:t>
            </a:r>
          </a:p>
          <a:p>
            <a:pPr eaLnBrk="1">
              <a:buClrTx/>
              <a:buFontTx/>
              <a:buNone/>
            </a:pPr>
            <a:endParaRPr lang="nl-NL" sz="1100" dirty="0">
              <a:solidFill>
                <a:srgbClr val="000000"/>
              </a:solidFill>
            </a:endParaRPr>
          </a:p>
          <a:p>
            <a:pPr eaLnBrk="1">
              <a:buClrTx/>
              <a:buFontTx/>
              <a:buNone/>
            </a:pPr>
            <a:r>
              <a:rPr lang="nl-NL" sz="1100" dirty="0">
                <a:solidFill>
                  <a:srgbClr val="000000"/>
                </a:solidFill>
              </a:rPr>
              <a:t>In de Handleiding ‘De levende tuin’  voor hoveniers zijn lijsten vermeld met eetbare planten op pagina’s 46, 47, 49-50, 52-53.</a:t>
            </a:r>
          </a:p>
        </p:txBody>
      </p:sp>
    </p:spTree>
    <p:extLst>
      <p:ext uri="{BB962C8B-B14F-4D97-AF65-F5344CB8AC3E}">
        <p14:creationId xmlns:p14="http://schemas.microsoft.com/office/powerpoint/2010/main" val="2938630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6"/>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9pPr>
          </a:lstStyle>
          <a:p>
            <a:pPr eaLnBrk="1"/>
            <a:fld id="{A7D99DE3-C8AD-4DC3-A801-72B4C2E1300C}" type="slidenum">
              <a:rPr lang="nl-NL" smtClean="0">
                <a:solidFill>
                  <a:srgbClr val="000000"/>
                </a:solidFill>
                <a:latin typeface="Times New Roman" pitchFamily="16" charset="0"/>
              </a:rPr>
              <a:pPr eaLnBrk="1"/>
              <a:t>8</a:t>
            </a:fld>
            <a:endParaRPr lang="nl-NL" smtClean="0">
              <a:solidFill>
                <a:srgbClr val="000000"/>
              </a:solidFill>
              <a:latin typeface="Times New Roman" pitchFamily="16" charset="0"/>
            </a:endParaRPr>
          </a:p>
        </p:txBody>
      </p:sp>
      <p:sp>
        <p:nvSpPr>
          <p:cNvPr id="65539" name="Rectangle 1"/>
          <p:cNvSpPr>
            <a:spLocks noGrp="1" noRot="1" noChangeAspect="1" noChangeArrowheads="1" noTextEdit="1"/>
          </p:cNvSpPr>
          <p:nvPr>
            <p:ph type="sldImg"/>
          </p:nvPr>
        </p:nvSpPr>
        <p:spPr>
          <a:xfrm>
            <a:off x="625475" y="862013"/>
            <a:ext cx="5854700"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0"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p>
        </p:txBody>
      </p:sp>
      <p:sp>
        <p:nvSpPr>
          <p:cNvPr id="65541" name="Text Box 3"/>
          <p:cNvSpPr txBox="1">
            <a:spLocks noChangeArrowheads="1"/>
          </p:cNvSpPr>
          <p:nvPr/>
        </p:nvSpPr>
        <p:spPr bwMode="auto">
          <a:xfrm>
            <a:off x="541532" y="4368895"/>
            <a:ext cx="5818111" cy="192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eaLnBrk="1">
              <a:buClrTx/>
              <a:buFontTx/>
              <a:buNone/>
            </a:pPr>
            <a:r>
              <a:rPr lang="nl-NL" sz="1100" dirty="0">
                <a:solidFill>
                  <a:srgbClr val="000000"/>
                </a:solidFill>
              </a:rPr>
              <a:t>Goede antwoord: Meidoornhaag</a:t>
            </a:r>
          </a:p>
          <a:p>
            <a:pPr eaLnBrk="1">
              <a:buClrTx/>
              <a:buFontTx/>
              <a:buNone/>
            </a:pPr>
            <a:endParaRPr lang="nl-NL" sz="1100" dirty="0">
              <a:solidFill>
                <a:srgbClr val="000000"/>
              </a:solidFill>
            </a:endParaRPr>
          </a:p>
          <a:p>
            <a:pPr eaLnBrk="1">
              <a:buClrTx/>
              <a:buFontTx/>
              <a:buNone/>
            </a:pPr>
            <a:r>
              <a:rPr lang="nl-NL" sz="1100" dirty="0">
                <a:solidFill>
                  <a:srgbClr val="000000"/>
                </a:solidFill>
              </a:rPr>
              <a:t>De meest natuurlijke haag met vele voordelen voor de levende tuin, werkt ook het beste tegen criminaliteit en biedt tegelijkertijd voldoende privacy. Over een meidoornhaag klimmen, is niet aanlokkelijk. Een groene omgeving vermindert criminaliteit en vandalisme substantieel. Mits natuurlijk het groen goed wordt onderhouden. Verloederd groen werkt niet!</a:t>
            </a:r>
          </a:p>
          <a:p>
            <a:pPr eaLnBrk="1">
              <a:buClrTx/>
              <a:buFontTx/>
              <a:buNone/>
            </a:pPr>
            <a:endParaRPr lang="nl-NL" sz="1100" dirty="0">
              <a:solidFill>
                <a:srgbClr val="000000"/>
              </a:solidFill>
            </a:endParaRPr>
          </a:p>
          <a:p>
            <a:pPr eaLnBrk="1">
              <a:buClrTx/>
              <a:buFontTx/>
              <a:buNone/>
            </a:pPr>
            <a:r>
              <a:rPr lang="nl-NL" sz="1100" dirty="0">
                <a:solidFill>
                  <a:srgbClr val="000000"/>
                </a:solidFill>
              </a:rPr>
              <a:t>Wijken met groen hebben gemiddeld 42% minder criminaliteit dan wijken zonder groen.</a:t>
            </a:r>
          </a:p>
          <a:p>
            <a:pPr eaLnBrk="1">
              <a:buClrTx/>
              <a:buFontTx/>
              <a:buNone/>
            </a:pPr>
            <a:r>
              <a:rPr lang="nl-NL" sz="1100" dirty="0">
                <a:solidFill>
                  <a:srgbClr val="000000"/>
                </a:solidFill>
              </a:rPr>
              <a:t>De perceptie van veiligheid stijgt van 86% naar meer dan 89% in gebieden met groen.</a:t>
            </a:r>
          </a:p>
        </p:txBody>
      </p:sp>
    </p:spTree>
    <p:extLst>
      <p:ext uri="{BB962C8B-B14F-4D97-AF65-F5344CB8AC3E}">
        <p14:creationId xmlns:p14="http://schemas.microsoft.com/office/powerpoint/2010/main" val="2065175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26"/>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426755" algn="l"/>
                <a:tab pos="853509" algn="l"/>
                <a:tab pos="1280264" algn="l"/>
                <a:tab pos="1707018" algn="l"/>
                <a:tab pos="2133773" algn="l"/>
                <a:tab pos="2560527" algn="l"/>
                <a:tab pos="2987282" algn="l"/>
              </a:tabLst>
              <a:defRPr>
                <a:solidFill>
                  <a:schemeClr val="bg1"/>
                </a:solidFill>
                <a:latin typeface="Arial" charset="0"/>
                <a:ea typeface="Microsoft YaHei" charset="-122"/>
              </a:defRPr>
            </a:lvl9pPr>
          </a:lstStyle>
          <a:p>
            <a:pPr eaLnBrk="1"/>
            <a:fld id="{5411C8CC-F335-491F-89EE-3FA957DA2F8B}" type="slidenum">
              <a:rPr lang="nl-NL" smtClean="0">
                <a:solidFill>
                  <a:srgbClr val="000000"/>
                </a:solidFill>
                <a:latin typeface="Times New Roman" pitchFamily="16" charset="0"/>
              </a:rPr>
              <a:pPr eaLnBrk="1"/>
              <a:t>9</a:t>
            </a:fld>
            <a:endParaRPr lang="nl-NL" smtClean="0">
              <a:solidFill>
                <a:srgbClr val="000000"/>
              </a:solidFill>
              <a:latin typeface="Times New Roman" pitchFamily="16" charset="0"/>
            </a:endParaRPr>
          </a:p>
        </p:txBody>
      </p:sp>
      <p:sp>
        <p:nvSpPr>
          <p:cNvPr id="66563" name="Rectangle 1"/>
          <p:cNvSpPr>
            <a:spLocks noGrp="1" noRot="1" noChangeAspect="1" noChangeArrowheads="1" noTextEdit="1"/>
          </p:cNvSpPr>
          <p:nvPr>
            <p:ph type="sldImg"/>
          </p:nvPr>
        </p:nvSpPr>
        <p:spPr>
          <a:xfrm>
            <a:off x="625475" y="862013"/>
            <a:ext cx="5854700"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Text Box 2"/>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p>
        </p:txBody>
      </p:sp>
      <p:sp>
        <p:nvSpPr>
          <p:cNvPr id="66565" name="Text Box 3"/>
          <p:cNvSpPr txBox="1">
            <a:spLocks noChangeArrowheads="1"/>
          </p:cNvSpPr>
          <p:nvPr/>
        </p:nvSpPr>
        <p:spPr bwMode="auto">
          <a:xfrm>
            <a:off x="608664" y="4479827"/>
            <a:ext cx="5615223" cy="249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eaLnBrk="1">
              <a:buClrTx/>
              <a:buFontTx/>
              <a:buNone/>
            </a:pPr>
            <a:r>
              <a:rPr lang="nl-NL" sz="1100" dirty="0">
                <a:solidFill>
                  <a:srgbClr val="000000"/>
                </a:solidFill>
              </a:rPr>
              <a:t>Goede antwoord: tabaksplant</a:t>
            </a:r>
          </a:p>
          <a:p>
            <a:pPr eaLnBrk="1">
              <a:buClrTx/>
              <a:buFontTx/>
              <a:buNone/>
            </a:pPr>
            <a:endParaRPr lang="nl-NL" sz="1100" dirty="0">
              <a:solidFill>
                <a:srgbClr val="000000"/>
              </a:solidFill>
            </a:endParaRPr>
          </a:p>
          <a:p>
            <a:pPr eaLnBrk="1">
              <a:buClrTx/>
              <a:buSzTx/>
              <a:buFontTx/>
              <a:buNone/>
            </a:pPr>
            <a:r>
              <a:rPr lang="nl-NL" sz="1100" dirty="0">
                <a:solidFill>
                  <a:srgbClr val="000000"/>
                </a:solidFill>
              </a:rPr>
              <a:t>In de Handleiding ‘De levende tuin’ voor hoveniers is een lijst vermeld op pag. 75-76 met planten die goed zijn voor vlinders.</a:t>
            </a:r>
          </a:p>
        </p:txBody>
      </p:sp>
    </p:spTree>
    <p:extLst>
      <p:ext uri="{BB962C8B-B14F-4D97-AF65-F5344CB8AC3E}">
        <p14:creationId xmlns:p14="http://schemas.microsoft.com/office/powerpoint/2010/main" val="2273868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AA49833A-4916-40C6-8039-C9B571E3F632}" type="datetimeFigureOut">
              <a:rPr lang="nl-NL" smtClean="0"/>
              <a:t>28-6-2019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DD403F5-C117-4818-93A3-5095844C21CA}" type="slidenum">
              <a:rPr lang="nl-NL" smtClean="0"/>
              <a:t>‹nr.›</a:t>
            </a:fld>
            <a:endParaRPr lang="nl-NL"/>
          </a:p>
        </p:txBody>
      </p:sp>
    </p:spTree>
    <p:extLst>
      <p:ext uri="{BB962C8B-B14F-4D97-AF65-F5344CB8AC3E}">
        <p14:creationId xmlns:p14="http://schemas.microsoft.com/office/powerpoint/2010/main" val="3520376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A49833A-4916-40C6-8039-C9B571E3F632}" type="datetimeFigureOut">
              <a:rPr lang="nl-NL" smtClean="0"/>
              <a:t>28-6-2019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DD403F5-C117-4818-93A3-5095844C21CA}" type="slidenum">
              <a:rPr lang="nl-NL" smtClean="0"/>
              <a:t>‹nr.›</a:t>
            </a:fld>
            <a:endParaRPr lang="nl-NL"/>
          </a:p>
        </p:txBody>
      </p:sp>
    </p:spTree>
    <p:extLst>
      <p:ext uri="{BB962C8B-B14F-4D97-AF65-F5344CB8AC3E}">
        <p14:creationId xmlns:p14="http://schemas.microsoft.com/office/powerpoint/2010/main" val="99867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A49833A-4916-40C6-8039-C9B571E3F632}" type="datetimeFigureOut">
              <a:rPr lang="nl-NL" smtClean="0"/>
              <a:t>28-6-2019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DD403F5-C117-4818-93A3-5095844C21CA}" type="slidenum">
              <a:rPr lang="nl-NL" smtClean="0"/>
              <a:t>‹nr.›</a:t>
            </a:fld>
            <a:endParaRPr lang="nl-NL"/>
          </a:p>
        </p:txBody>
      </p:sp>
    </p:spTree>
    <p:extLst>
      <p:ext uri="{BB962C8B-B14F-4D97-AF65-F5344CB8AC3E}">
        <p14:creationId xmlns:p14="http://schemas.microsoft.com/office/powerpoint/2010/main" val="186956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608641" y="260668"/>
            <a:ext cx="10932480" cy="753199"/>
          </a:xfrm>
        </p:spPr>
        <p:txBody>
          <a:bodyPr/>
          <a:lstStyle/>
          <a:p>
            <a:r>
              <a:rPr lang="nl-NL" smtClean="0"/>
              <a:t>Klik om de stijl te bewerken</a:t>
            </a:r>
            <a:endParaRPr lang="nl-NL"/>
          </a:p>
        </p:txBody>
      </p:sp>
      <p:sp>
        <p:nvSpPr>
          <p:cNvPr id="3" name="Rectangle 4"/>
          <p:cNvSpPr>
            <a:spLocks noGrp="1" noChangeArrowheads="1"/>
          </p:cNvSpPr>
          <p:nvPr>
            <p:ph type="dt" idx="10"/>
          </p:nvPr>
        </p:nvSpPr>
        <p:spPr>
          <a:ln/>
        </p:spPr>
        <p:txBody>
          <a:bodyPr/>
          <a:lstStyle>
            <a:lvl1pPr>
              <a:defRPr/>
            </a:lvl1pPr>
          </a:lstStyle>
          <a:p>
            <a:pPr>
              <a:defRPr/>
            </a:pPr>
            <a:endParaRPr lang="nl-NL"/>
          </a:p>
        </p:txBody>
      </p:sp>
      <p:sp>
        <p:nvSpPr>
          <p:cNvPr id="4" name="Rectangle 5"/>
          <p:cNvSpPr>
            <a:spLocks noGrp="1" noChangeArrowheads="1"/>
          </p:cNvSpPr>
          <p:nvPr>
            <p:ph type="ftr" idx="11"/>
          </p:nvPr>
        </p:nvSpPr>
        <p:spPr>
          <a:ln/>
        </p:spPr>
        <p:txBody>
          <a:bodyPr/>
          <a:lstStyle>
            <a:lvl1pPr>
              <a:defRPr/>
            </a:lvl1pPr>
          </a:lstStyle>
          <a:p>
            <a:pPr>
              <a:defRPr/>
            </a:pPr>
            <a:endParaRPr lang="nl-NL"/>
          </a:p>
        </p:txBody>
      </p:sp>
      <p:sp>
        <p:nvSpPr>
          <p:cNvPr id="5" name="Rectangle 6"/>
          <p:cNvSpPr>
            <a:spLocks noGrp="1" noChangeArrowheads="1"/>
          </p:cNvSpPr>
          <p:nvPr>
            <p:ph type="sldNum" idx="12"/>
          </p:nvPr>
        </p:nvSpPr>
        <p:spPr>
          <a:ln/>
        </p:spPr>
        <p:txBody>
          <a:bodyPr/>
          <a:lstStyle>
            <a:lvl1pPr>
              <a:defRPr/>
            </a:lvl1pPr>
          </a:lstStyle>
          <a:p>
            <a:pPr>
              <a:defRPr/>
            </a:pPr>
            <a:fld id="{41A75EBC-C06D-4A90-B513-AC6EBE47E410}" type="slidenum">
              <a:rPr lang="nl-NL"/>
              <a:pPr>
                <a:defRPr/>
              </a:pPr>
              <a:t>‹nr.›</a:t>
            </a:fld>
            <a:endParaRPr lang="nl-NL"/>
          </a:p>
        </p:txBody>
      </p:sp>
    </p:spTree>
    <p:extLst>
      <p:ext uri="{BB962C8B-B14F-4D97-AF65-F5344CB8AC3E}">
        <p14:creationId xmlns:p14="http://schemas.microsoft.com/office/powerpoint/2010/main" val="3944019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A49833A-4916-40C6-8039-C9B571E3F632}" type="datetimeFigureOut">
              <a:rPr lang="nl-NL" smtClean="0"/>
              <a:t>28-6-2019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DD403F5-C117-4818-93A3-5095844C21CA}" type="slidenum">
              <a:rPr lang="nl-NL" smtClean="0"/>
              <a:t>‹nr.›</a:t>
            </a:fld>
            <a:endParaRPr lang="nl-NL"/>
          </a:p>
        </p:txBody>
      </p:sp>
    </p:spTree>
    <p:extLst>
      <p:ext uri="{BB962C8B-B14F-4D97-AF65-F5344CB8AC3E}">
        <p14:creationId xmlns:p14="http://schemas.microsoft.com/office/powerpoint/2010/main" val="35766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AA49833A-4916-40C6-8039-C9B571E3F632}" type="datetimeFigureOut">
              <a:rPr lang="nl-NL" smtClean="0"/>
              <a:t>28-6-2019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DD403F5-C117-4818-93A3-5095844C21CA}" type="slidenum">
              <a:rPr lang="nl-NL" smtClean="0"/>
              <a:t>‹nr.›</a:t>
            </a:fld>
            <a:endParaRPr lang="nl-NL"/>
          </a:p>
        </p:txBody>
      </p:sp>
    </p:spTree>
    <p:extLst>
      <p:ext uri="{BB962C8B-B14F-4D97-AF65-F5344CB8AC3E}">
        <p14:creationId xmlns:p14="http://schemas.microsoft.com/office/powerpoint/2010/main" val="2507686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AA49833A-4916-40C6-8039-C9B571E3F632}" type="datetimeFigureOut">
              <a:rPr lang="nl-NL" smtClean="0"/>
              <a:t>28-6-2019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DD403F5-C117-4818-93A3-5095844C21CA}" type="slidenum">
              <a:rPr lang="nl-NL" smtClean="0"/>
              <a:t>‹nr.›</a:t>
            </a:fld>
            <a:endParaRPr lang="nl-NL"/>
          </a:p>
        </p:txBody>
      </p:sp>
    </p:spTree>
    <p:extLst>
      <p:ext uri="{BB962C8B-B14F-4D97-AF65-F5344CB8AC3E}">
        <p14:creationId xmlns:p14="http://schemas.microsoft.com/office/powerpoint/2010/main" val="2522474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AA49833A-4916-40C6-8039-C9B571E3F632}" type="datetimeFigureOut">
              <a:rPr lang="nl-NL" smtClean="0"/>
              <a:t>28-6-2019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DD403F5-C117-4818-93A3-5095844C21CA}" type="slidenum">
              <a:rPr lang="nl-NL" smtClean="0"/>
              <a:t>‹nr.›</a:t>
            </a:fld>
            <a:endParaRPr lang="nl-NL"/>
          </a:p>
        </p:txBody>
      </p:sp>
    </p:spTree>
    <p:extLst>
      <p:ext uri="{BB962C8B-B14F-4D97-AF65-F5344CB8AC3E}">
        <p14:creationId xmlns:p14="http://schemas.microsoft.com/office/powerpoint/2010/main" val="2768638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AA49833A-4916-40C6-8039-C9B571E3F632}" type="datetimeFigureOut">
              <a:rPr lang="nl-NL" smtClean="0"/>
              <a:t>28-6-2019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DD403F5-C117-4818-93A3-5095844C21CA}" type="slidenum">
              <a:rPr lang="nl-NL" smtClean="0"/>
              <a:t>‹nr.›</a:t>
            </a:fld>
            <a:endParaRPr lang="nl-NL"/>
          </a:p>
        </p:txBody>
      </p:sp>
    </p:spTree>
    <p:extLst>
      <p:ext uri="{BB962C8B-B14F-4D97-AF65-F5344CB8AC3E}">
        <p14:creationId xmlns:p14="http://schemas.microsoft.com/office/powerpoint/2010/main" val="4241390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A49833A-4916-40C6-8039-C9B571E3F632}" type="datetimeFigureOut">
              <a:rPr lang="nl-NL" smtClean="0"/>
              <a:t>28-6-2019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DD403F5-C117-4818-93A3-5095844C21CA}" type="slidenum">
              <a:rPr lang="nl-NL" smtClean="0"/>
              <a:t>‹nr.›</a:t>
            </a:fld>
            <a:endParaRPr lang="nl-NL"/>
          </a:p>
        </p:txBody>
      </p:sp>
    </p:spTree>
    <p:extLst>
      <p:ext uri="{BB962C8B-B14F-4D97-AF65-F5344CB8AC3E}">
        <p14:creationId xmlns:p14="http://schemas.microsoft.com/office/powerpoint/2010/main" val="84808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AA49833A-4916-40C6-8039-C9B571E3F632}" type="datetimeFigureOut">
              <a:rPr lang="nl-NL" smtClean="0"/>
              <a:t>28-6-2019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DD403F5-C117-4818-93A3-5095844C21CA}" type="slidenum">
              <a:rPr lang="nl-NL" smtClean="0"/>
              <a:t>‹nr.›</a:t>
            </a:fld>
            <a:endParaRPr lang="nl-NL"/>
          </a:p>
        </p:txBody>
      </p:sp>
    </p:spTree>
    <p:extLst>
      <p:ext uri="{BB962C8B-B14F-4D97-AF65-F5344CB8AC3E}">
        <p14:creationId xmlns:p14="http://schemas.microsoft.com/office/powerpoint/2010/main" val="4007984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AA49833A-4916-40C6-8039-C9B571E3F632}" type="datetimeFigureOut">
              <a:rPr lang="nl-NL" smtClean="0"/>
              <a:t>28-6-2019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DD403F5-C117-4818-93A3-5095844C21CA}" type="slidenum">
              <a:rPr lang="nl-NL" smtClean="0"/>
              <a:t>‹nr.›</a:t>
            </a:fld>
            <a:endParaRPr lang="nl-NL"/>
          </a:p>
        </p:txBody>
      </p:sp>
    </p:spTree>
    <p:extLst>
      <p:ext uri="{BB962C8B-B14F-4D97-AF65-F5344CB8AC3E}">
        <p14:creationId xmlns:p14="http://schemas.microsoft.com/office/powerpoint/2010/main" val="1004572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49833A-4916-40C6-8039-C9B571E3F632}" type="datetimeFigureOut">
              <a:rPr lang="nl-NL" smtClean="0"/>
              <a:t>28-6-2019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403F5-C117-4818-93A3-5095844C21CA}" type="slidenum">
              <a:rPr lang="nl-NL" smtClean="0"/>
              <a:t>‹nr.›</a:t>
            </a:fld>
            <a:endParaRPr lang="nl-NL"/>
          </a:p>
        </p:txBody>
      </p:sp>
    </p:spTree>
    <p:extLst>
      <p:ext uri="{BB962C8B-B14F-4D97-AF65-F5344CB8AC3E}">
        <p14:creationId xmlns:p14="http://schemas.microsoft.com/office/powerpoint/2010/main" val="2010159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idx="4294967295"/>
          </p:nvPr>
        </p:nvSpPr>
        <p:spPr>
          <a:xfrm>
            <a:off x="1980049" y="260668"/>
            <a:ext cx="8230464" cy="783442"/>
          </a:xfrm>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151419" algn="l"/>
              </a:tabLst>
            </a:pPr>
            <a:r>
              <a:rPr lang="nl-NL" smtClean="0"/>
              <a:t>Kennisquiz</a:t>
            </a:r>
          </a:p>
        </p:txBody>
      </p:sp>
      <p:pic>
        <p:nvPicPr>
          <p:cNvPr id="2048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0362" y="6205613"/>
            <a:ext cx="1898119" cy="6538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3521" y="6205613"/>
            <a:ext cx="751759" cy="6538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9738" y="1633132"/>
            <a:ext cx="6858000" cy="441262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43382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idx="4294967295"/>
          </p:nvPr>
        </p:nvSpPr>
        <p:spPr>
          <a:xfrm>
            <a:off x="1980049" y="260668"/>
            <a:ext cx="8230464" cy="783442"/>
          </a:xfrm>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151419" algn="l"/>
              </a:tabLst>
            </a:pPr>
            <a:r>
              <a:rPr lang="nl-NL" smtClean="0"/>
              <a:t>Vraag 9</a:t>
            </a:r>
          </a:p>
        </p:txBody>
      </p:sp>
      <p:pic>
        <p:nvPicPr>
          <p:cNvPr id="2969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0362" y="6205613"/>
            <a:ext cx="1898119" cy="6538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3521" y="6205613"/>
            <a:ext cx="751759" cy="6538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9738" y="1241411"/>
            <a:ext cx="6858000" cy="483314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159169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idx="4294967295"/>
          </p:nvPr>
        </p:nvSpPr>
        <p:spPr>
          <a:xfrm>
            <a:off x="1980049" y="260668"/>
            <a:ext cx="8230464" cy="783442"/>
          </a:xfrm>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151419" algn="l"/>
              </a:tabLst>
            </a:pPr>
            <a:r>
              <a:rPr lang="nl-NL" smtClean="0"/>
              <a:t>Vraag 1</a:t>
            </a:r>
          </a:p>
        </p:txBody>
      </p:sp>
      <p:sp>
        <p:nvSpPr>
          <p:cNvPr id="21507" name="Rectangle 2"/>
          <p:cNvSpPr>
            <a:spLocks noGrp="1" noChangeArrowheads="1"/>
          </p:cNvSpPr>
          <p:nvPr>
            <p:ph type="subTitle" idx="4294967295"/>
          </p:nvPr>
        </p:nvSpPr>
        <p:spPr>
          <a:xfrm>
            <a:off x="1980049" y="2461220"/>
            <a:ext cx="8230464" cy="3977698"/>
          </a:xfrm>
        </p:spPr>
        <p:txBody>
          <a:bodyPr vert="horz" lIns="91440" tIns="0" rIns="91440" bIns="45720" rtlCol="0" anchor="ctr">
            <a:normAutofit/>
          </a:bodyPr>
          <a:lstStyle/>
          <a:p>
            <a:pPr eaLnBrk="1"/>
            <a:endParaRPr lang="nl-NL" smtClean="0"/>
          </a:p>
        </p:txBody>
      </p:sp>
      <p:pic>
        <p:nvPicPr>
          <p:cNvPr id="2150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0362" y="6205613"/>
            <a:ext cx="1898119" cy="6538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3521" y="6205613"/>
            <a:ext cx="751759" cy="6538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9738" y="1306218"/>
            <a:ext cx="6858000" cy="48201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550805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idx="4294967295"/>
          </p:nvPr>
        </p:nvSpPr>
        <p:spPr>
          <a:xfrm>
            <a:off x="1980049" y="260668"/>
            <a:ext cx="8230464" cy="783442"/>
          </a:xfrm>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151419" algn="l"/>
              </a:tabLst>
            </a:pPr>
            <a:r>
              <a:rPr lang="nl-NL" smtClean="0"/>
              <a:t>Vraag 2</a:t>
            </a:r>
          </a:p>
        </p:txBody>
      </p:sp>
      <p:sp>
        <p:nvSpPr>
          <p:cNvPr id="22531" name="Rectangle 2"/>
          <p:cNvSpPr>
            <a:spLocks noGrp="1" noChangeArrowheads="1"/>
          </p:cNvSpPr>
          <p:nvPr>
            <p:ph type="subTitle" idx="4294967295"/>
          </p:nvPr>
        </p:nvSpPr>
        <p:spPr>
          <a:xfrm>
            <a:off x="1980049" y="2461220"/>
            <a:ext cx="8230464" cy="3977698"/>
          </a:xfrm>
        </p:spPr>
        <p:txBody>
          <a:bodyPr vert="horz" lIns="91440" tIns="0" rIns="91440" bIns="45720" rtlCol="0" anchor="ctr">
            <a:normAutofit/>
          </a:bodyPr>
          <a:lstStyle/>
          <a:p>
            <a:pPr eaLnBrk="1"/>
            <a:endParaRPr lang="nl-NL" smtClean="0"/>
          </a:p>
        </p:txBody>
      </p:sp>
      <p:pic>
        <p:nvPicPr>
          <p:cNvPr id="225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0362" y="6205613"/>
            <a:ext cx="1898119" cy="6538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3521" y="6205613"/>
            <a:ext cx="751759" cy="6538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125" y="1316299"/>
            <a:ext cx="6858000" cy="48230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016608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idx="4294967295"/>
          </p:nvPr>
        </p:nvSpPr>
        <p:spPr>
          <a:xfrm>
            <a:off x="1980049" y="260668"/>
            <a:ext cx="8230464" cy="783442"/>
          </a:xfrm>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151419" algn="l"/>
              </a:tabLst>
            </a:pPr>
            <a:r>
              <a:rPr lang="nl-NL" smtClean="0"/>
              <a:t>Vraag 3</a:t>
            </a:r>
          </a:p>
        </p:txBody>
      </p:sp>
      <p:sp>
        <p:nvSpPr>
          <p:cNvPr id="23555" name="Rectangle 2"/>
          <p:cNvSpPr>
            <a:spLocks noGrp="1" noChangeArrowheads="1"/>
          </p:cNvSpPr>
          <p:nvPr>
            <p:ph type="subTitle" idx="4294967295"/>
          </p:nvPr>
        </p:nvSpPr>
        <p:spPr>
          <a:xfrm>
            <a:off x="1980049" y="2461220"/>
            <a:ext cx="8230464" cy="3977698"/>
          </a:xfrm>
        </p:spPr>
        <p:txBody>
          <a:bodyPr vert="horz" lIns="91440" tIns="0" rIns="91440" bIns="45720" rtlCol="0" anchor="ctr">
            <a:normAutofit/>
          </a:bodyPr>
          <a:lstStyle/>
          <a:p>
            <a:pPr eaLnBrk="1"/>
            <a:endParaRPr lang="nl-NL" smtClean="0"/>
          </a:p>
        </p:txBody>
      </p:sp>
      <p:pic>
        <p:nvPicPr>
          <p:cNvPr id="2355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0362" y="6205613"/>
            <a:ext cx="1898119" cy="6538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3521" y="6205613"/>
            <a:ext cx="751759" cy="6538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0792" y="1849155"/>
            <a:ext cx="6858000" cy="42254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08558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idx="4294967295"/>
          </p:nvPr>
        </p:nvSpPr>
        <p:spPr>
          <a:xfrm>
            <a:off x="1980049" y="260668"/>
            <a:ext cx="8230464" cy="783442"/>
          </a:xfrm>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151419" algn="l"/>
              </a:tabLst>
            </a:pPr>
            <a:r>
              <a:rPr lang="nl-NL" smtClean="0"/>
              <a:t>Vraag 4</a:t>
            </a:r>
          </a:p>
        </p:txBody>
      </p:sp>
      <p:pic>
        <p:nvPicPr>
          <p:cNvPr id="2457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0362" y="6205613"/>
            <a:ext cx="1898119" cy="6538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3521" y="6205613"/>
            <a:ext cx="751759" cy="6538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9738" y="1241411"/>
            <a:ext cx="6858000" cy="48633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329447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idx="4294967295"/>
          </p:nvPr>
        </p:nvSpPr>
        <p:spPr>
          <a:xfrm>
            <a:off x="1980049" y="260668"/>
            <a:ext cx="8230464" cy="783442"/>
          </a:xfrm>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151419" algn="l"/>
              </a:tabLst>
            </a:pPr>
            <a:r>
              <a:rPr lang="nl-NL" smtClean="0"/>
              <a:t>Vraag 5</a:t>
            </a:r>
          </a:p>
        </p:txBody>
      </p:sp>
      <p:sp>
        <p:nvSpPr>
          <p:cNvPr id="25603" name="Rectangle 2"/>
          <p:cNvSpPr>
            <a:spLocks noGrp="1" noChangeArrowheads="1"/>
          </p:cNvSpPr>
          <p:nvPr>
            <p:ph type="subTitle" idx="4294967295"/>
          </p:nvPr>
        </p:nvSpPr>
        <p:spPr>
          <a:xfrm>
            <a:off x="1980049" y="2461220"/>
            <a:ext cx="8230464" cy="3977698"/>
          </a:xfrm>
        </p:spPr>
        <p:txBody>
          <a:bodyPr vert="horz" lIns="91440" tIns="0" rIns="91440" bIns="45720" rtlCol="0" anchor="ctr">
            <a:normAutofit/>
          </a:bodyPr>
          <a:lstStyle/>
          <a:p>
            <a:pPr eaLnBrk="1"/>
            <a:endParaRPr lang="nl-NL" smtClean="0"/>
          </a:p>
        </p:txBody>
      </p:sp>
      <p:pic>
        <p:nvPicPr>
          <p:cNvPr id="2560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0362" y="6205613"/>
            <a:ext cx="1898119" cy="6538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3521" y="6205613"/>
            <a:ext cx="751759" cy="6538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4545" y="1254372"/>
            <a:ext cx="6858000" cy="48201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242583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idx="4294967295"/>
          </p:nvPr>
        </p:nvSpPr>
        <p:spPr>
          <a:xfrm>
            <a:off x="1980049" y="260668"/>
            <a:ext cx="8230464" cy="783442"/>
          </a:xfrm>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151419" algn="l"/>
              </a:tabLst>
            </a:pPr>
            <a:r>
              <a:rPr lang="nl-NL" smtClean="0"/>
              <a:t>Vraag 6</a:t>
            </a:r>
          </a:p>
        </p:txBody>
      </p:sp>
      <p:sp>
        <p:nvSpPr>
          <p:cNvPr id="26627" name="Rectangle 2"/>
          <p:cNvSpPr>
            <a:spLocks noGrp="1" noChangeArrowheads="1"/>
          </p:cNvSpPr>
          <p:nvPr>
            <p:ph type="subTitle" idx="4294967295"/>
          </p:nvPr>
        </p:nvSpPr>
        <p:spPr>
          <a:xfrm>
            <a:off x="1980049" y="2461220"/>
            <a:ext cx="8230464" cy="3977698"/>
          </a:xfrm>
        </p:spPr>
        <p:txBody>
          <a:bodyPr vert="horz" lIns="91440" tIns="0" rIns="91440" bIns="45720" rtlCol="0" anchor="ctr">
            <a:normAutofit/>
          </a:bodyPr>
          <a:lstStyle/>
          <a:p>
            <a:pPr eaLnBrk="1"/>
            <a:endParaRPr lang="nl-NL" smtClean="0"/>
          </a:p>
        </p:txBody>
      </p:sp>
      <p:pic>
        <p:nvPicPr>
          <p:cNvPr id="266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0362" y="6205613"/>
            <a:ext cx="1898119" cy="6538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3521" y="6205613"/>
            <a:ext cx="751759" cy="6538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588" y="1306218"/>
            <a:ext cx="6947289" cy="49080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333437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idx="4294967295"/>
          </p:nvPr>
        </p:nvSpPr>
        <p:spPr>
          <a:xfrm>
            <a:off x="1980049" y="260668"/>
            <a:ext cx="8230464" cy="783442"/>
          </a:xfrm>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151419" algn="l"/>
              </a:tabLst>
            </a:pPr>
            <a:r>
              <a:rPr lang="nl-NL" smtClean="0"/>
              <a:t>Vraag 7</a:t>
            </a:r>
          </a:p>
        </p:txBody>
      </p:sp>
      <p:sp>
        <p:nvSpPr>
          <p:cNvPr id="27651" name="Rectangle 2"/>
          <p:cNvSpPr>
            <a:spLocks noGrp="1" noChangeArrowheads="1"/>
          </p:cNvSpPr>
          <p:nvPr>
            <p:ph type="subTitle" idx="4294967295"/>
          </p:nvPr>
        </p:nvSpPr>
        <p:spPr>
          <a:xfrm>
            <a:off x="1980049" y="2461220"/>
            <a:ext cx="8230464" cy="3977698"/>
          </a:xfrm>
        </p:spPr>
        <p:txBody>
          <a:bodyPr vert="horz" lIns="91440" tIns="0" rIns="91440" bIns="45720" rtlCol="0" anchor="ctr">
            <a:normAutofit/>
          </a:bodyPr>
          <a:lstStyle/>
          <a:p>
            <a:pPr eaLnBrk="1"/>
            <a:endParaRPr lang="nl-NL" smtClean="0"/>
          </a:p>
        </p:txBody>
      </p:sp>
      <p:pic>
        <p:nvPicPr>
          <p:cNvPr id="2765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0362" y="6205613"/>
            <a:ext cx="1898119" cy="6538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3521" y="6205613"/>
            <a:ext cx="751759" cy="6538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684" y="1241411"/>
            <a:ext cx="6858000" cy="486627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537505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idx="4294967295"/>
          </p:nvPr>
        </p:nvSpPr>
        <p:spPr>
          <a:xfrm>
            <a:off x="1980049" y="260668"/>
            <a:ext cx="8230464" cy="783442"/>
          </a:xfrm>
        </p:spPr>
        <p:txBody>
          <a:bodyPr vert="horz" lIns="91440" tIns="35271"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151419" algn="l"/>
              </a:tabLst>
            </a:pPr>
            <a:r>
              <a:rPr lang="nl-NL" smtClean="0"/>
              <a:t>Vraag 8</a:t>
            </a:r>
          </a:p>
        </p:txBody>
      </p:sp>
      <p:sp>
        <p:nvSpPr>
          <p:cNvPr id="28675" name="Rectangle 2"/>
          <p:cNvSpPr>
            <a:spLocks noGrp="1" noChangeArrowheads="1"/>
          </p:cNvSpPr>
          <p:nvPr>
            <p:ph type="subTitle" idx="4294967295"/>
          </p:nvPr>
        </p:nvSpPr>
        <p:spPr>
          <a:xfrm>
            <a:off x="1980049" y="2461220"/>
            <a:ext cx="8230464" cy="3977698"/>
          </a:xfrm>
        </p:spPr>
        <p:txBody>
          <a:bodyPr vert="horz" lIns="91440" tIns="0" rIns="91440" bIns="45720" rtlCol="0" anchor="ctr">
            <a:normAutofit/>
          </a:bodyPr>
          <a:lstStyle/>
          <a:p>
            <a:pPr eaLnBrk="1"/>
            <a:endParaRPr lang="nl-NL" smtClean="0"/>
          </a:p>
        </p:txBody>
      </p:sp>
      <p:pic>
        <p:nvPicPr>
          <p:cNvPr id="2867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0362" y="6205613"/>
            <a:ext cx="1898119" cy="6538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3521" y="6205613"/>
            <a:ext cx="751759" cy="6538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0792" y="1306218"/>
            <a:ext cx="6858000" cy="48273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920981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641</Words>
  <Application>Microsoft Office PowerPoint</Application>
  <PresentationFormat>Breedbeeld</PresentationFormat>
  <Paragraphs>65</Paragraphs>
  <Slides>10</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vt:i4>
      </vt:variant>
    </vt:vector>
  </HeadingPairs>
  <TitlesOfParts>
    <vt:vector size="16" baseType="lpstr">
      <vt:lpstr>Microsoft YaHei</vt:lpstr>
      <vt:lpstr>Arial</vt:lpstr>
      <vt:lpstr>Calibri</vt:lpstr>
      <vt:lpstr>Calibri Light</vt:lpstr>
      <vt:lpstr>Times New Roman</vt:lpstr>
      <vt:lpstr>Kantoorthema</vt:lpstr>
      <vt:lpstr>Kennisquiz</vt:lpstr>
      <vt:lpstr>Vraag 1</vt:lpstr>
      <vt:lpstr>Vraag 2</vt:lpstr>
      <vt:lpstr>Vraag 3</vt:lpstr>
      <vt:lpstr>Vraag 4</vt:lpstr>
      <vt:lpstr>Vraag 5</vt:lpstr>
      <vt:lpstr>Vraag 6</vt:lpstr>
      <vt:lpstr>Vraag 7</vt:lpstr>
      <vt:lpstr>Vraag 8</vt:lpstr>
      <vt:lpstr>Vraag 9</vt:lpstr>
    </vt:vector>
  </TitlesOfParts>
  <Company>Clusius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Kennisquiz</dc:title>
  <dc:creator>Gert Weerman</dc:creator>
  <cp:lastModifiedBy>Gert Weerman</cp:lastModifiedBy>
  <cp:revision>1</cp:revision>
  <dcterms:created xsi:type="dcterms:W3CDTF">2019-06-28T09:56:46Z</dcterms:created>
  <dcterms:modified xsi:type="dcterms:W3CDTF">2019-06-28T09:57:09Z</dcterms:modified>
</cp:coreProperties>
</file>